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58" r:id="rId2"/>
    <p:sldId id="311" r:id="rId3"/>
    <p:sldId id="298" r:id="rId4"/>
    <p:sldId id="261" r:id="rId5"/>
    <p:sldId id="262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300" r:id="rId15"/>
    <p:sldId id="301" r:id="rId16"/>
    <p:sldId id="275" r:id="rId17"/>
    <p:sldId id="302" r:id="rId18"/>
    <p:sldId id="278" r:id="rId19"/>
    <p:sldId id="303" r:id="rId20"/>
    <p:sldId id="279" r:id="rId21"/>
    <p:sldId id="304" r:id="rId22"/>
    <p:sldId id="310" r:id="rId23"/>
    <p:sldId id="280" r:id="rId24"/>
    <p:sldId id="305" r:id="rId25"/>
    <p:sldId id="306" r:id="rId26"/>
    <p:sldId id="308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26" autoAdjust="0"/>
    <p:restoredTop sz="92512" autoAdjust="0"/>
  </p:normalViewPr>
  <p:slideViewPr>
    <p:cSldViewPr>
      <p:cViewPr varScale="1">
        <p:scale>
          <a:sx n="69" d="100"/>
          <a:sy n="69" d="100"/>
        </p:scale>
        <p:origin x="-51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F4811-7357-4B1D-A350-EFAEEFE14714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CDE27-9297-46A9-A632-05743CB9E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2FC5EB-C10A-4F82-94F2-7FAFC414A25E}" type="slidenum">
              <a:rPr lang="en-US"/>
              <a:pPr/>
              <a:t>2</a:t>
            </a:fld>
            <a:endParaRPr lang="en-US"/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017A39-85E3-4EEB-B22B-A73377ED7465}" type="slidenum">
              <a:rPr lang="en-US"/>
              <a:pPr/>
              <a:t>21</a:t>
            </a:fld>
            <a:endParaRPr 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FB92BD-160A-49BD-A624-C1C69D79AB08}" type="slidenum">
              <a:rPr lang="en-US"/>
              <a:pPr/>
              <a:t>24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CAD08D-B302-466F-948E-117873273CD4}" type="slidenum">
              <a:rPr lang="en-US"/>
              <a:pPr/>
              <a:t>25</a:t>
            </a:fld>
            <a:endParaRPr 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6213" y="0"/>
            <a:ext cx="2160587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" y="0"/>
            <a:ext cx="6329363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450" y="0"/>
            <a:ext cx="21018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2pPr>
      <a:lvl3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3pPr>
      <a:lvl4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4pPr>
      <a:lvl5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33600" y="0"/>
            <a:ext cx="411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Regulatory RNAs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029" descr="figure 7-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0"/>
            <a:ext cx="8534400" cy="3529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18_Figure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90600"/>
            <a:ext cx="5867400" cy="584070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9144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miRNAs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are coded in both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introns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exons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 RNA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3" descr="18_Figure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7315200" cy="2013208"/>
          </a:xfrm>
          <a:prstGeom prst="rect">
            <a:avLst/>
          </a:prstGeom>
          <a:noFill/>
        </p:spPr>
      </p:pic>
      <p:pic>
        <p:nvPicPr>
          <p:cNvPr id="5" name="Picture 3" descr="18_Figure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3581400"/>
            <a:ext cx="1977967" cy="3276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28600" y="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An active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is generated through a two-step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nucleolytic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processing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18_Figure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273050"/>
            <a:ext cx="3230563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68580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Recognition and cleavage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pri-miRNA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18_Figure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609600"/>
            <a:ext cx="5715000" cy="44016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83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Dicer is the second RNA-cleavage enzyme involved in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miRNA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production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18_Figure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5201297"/>
            <a:ext cx="6019800" cy="16567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8_Figure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28600"/>
            <a:ext cx="3733800" cy="6185224"/>
          </a:xfrm>
          <a:prstGeom prst="rect">
            <a:avLst/>
          </a:prstGeom>
          <a:noFill/>
        </p:spPr>
      </p:pic>
      <p:cxnSp>
        <p:nvCxnSpPr>
          <p:cNvPr id="6" name="Straight Arrow Connector 5"/>
          <p:cNvCxnSpPr/>
          <p:nvPr/>
        </p:nvCxnSpPr>
        <p:spPr bwMode="auto">
          <a:xfrm>
            <a:off x="2209800" y="4114800"/>
            <a:ext cx="45720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228600" y="2133600"/>
            <a:ext cx="4953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Incorporation of a guide strand RNA into RISC makes the mature complex that is ready to silence gene expression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figure 7-1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996950"/>
            <a:ext cx="6050357" cy="5861050"/>
          </a:xfrm>
          <a:prstGeom prst="rect">
            <a:avLst/>
          </a:prstGeom>
          <a:noFill/>
        </p:spPr>
      </p:pic>
      <p:cxnSp>
        <p:nvCxnSpPr>
          <p:cNvPr id="5" name="Straight Arrow Connector 4"/>
          <p:cNvCxnSpPr/>
          <p:nvPr/>
        </p:nvCxnSpPr>
        <p:spPr bwMode="auto">
          <a:xfrm>
            <a:off x="2133600" y="3276600"/>
            <a:ext cx="2971800" cy="762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0" y="3048000"/>
            <a:ext cx="1981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Mature RISC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7" name="Picture 3" descr="18_Figure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8548687" cy="417671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91440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Argonaute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structure, showing RNA binding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RNase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domain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figure 7-1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408112"/>
            <a:ext cx="6062662" cy="54498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Si RNAs are regulatory RNAs generated from long double-stranded RNAs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18_Figure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371600"/>
            <a:ext cx="239196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18_Figure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898204"/>
            <a:ext cx="3405187" cy="595979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Small RNAs can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transcriptionally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silence genes by directing chromatin modification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2971800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RITS: RNA induced transcription silencing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EVOLUTION AND EXPLOITATION OF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RNAi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14300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Did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RNAi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evolve as an immune system?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18_Figure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1905000"/>
            <a:ext cx="2675818" cy="4432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ext Box 2"/>
          <p:cNvSpPr txBox="1">
            <a:spLocks noChangeArrowheads="1"/>
          </p:cNvSpPr>
          <p:nvPr/>
        </p:nvSpPr>
        <p:spPr bwMode="auto">
          <a:xfrm>
            <a:off x="1828800" y="0"/>
            <a:ext cx="4575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Cells produce several types of RNA</a:t>
            </a:r>
          </a:p>
        </p:txBody>
      </p:sp>
      <p:pic>
        <p:nvPicPr>
          <p:cNvPr id="285703" name="Picture 7" descr="table 6-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609600"/>
            <a:ext cx="8534400" cy="5999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18_Figure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273050"/>
            <a:ext cx="43830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81000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RNAi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has become a powerful tool for manipulating gene expression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4290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</a:t>
            </a:r>
            <a:r>
              <a:rPr lang="en-US" dirty="0" err="1" smtClean="0"/>
              <a:t>h</a:t>
            </a:r>
            <a:r>
              <a:rPr lang="en-US" dirty="0" smtClean="0"/>
              <a:t> RNA: short hairpin RNA genes (like </a:t>
            </a:r>
            <a:r>
              <a:rPr lang="en-US" dirty="0" err="1" smtClean="0"/>
              <a:t>miRNA</a:t>
            </a:r>
            <a:r>
              <a:rPr lang="en-US" dirty="0" smtClean="0"/>
              <a:t>)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" y="1017588"/>
            <a:ext cx="8172450" cy="5840412"/>
          </a:xfrm>
          <a:prstGeom prst="rect">
            <a:avLst/>
          </a:prstGeom>
          <a:noFill/>
        </p:spPr>
      </p:pic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0" y="3429000"/>
            <a:ext cx="6115050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latin typeface="Times New Roman" pitchFamily="18" charset="0"/>
              </a:rPr>
              <a:t>Dominant negative mutations created by RNA interference.</a:t>
            </a:r>
            <a:endParaRPr lang="en-US" sz="18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pitchFamily="18" charset="0"/>
              </a:rPr>
              <a:t>(A) Double-stranded RNA (</a:t>
            </a:r>
            <a:r>
              <a:rPr lang="en-US" sz="1800" dirty="0" err="1">
                <a:latin typeface="Times New Roman" pitchFamily="18" charset="0"/>
              </a:rPr>
              <a:t>dsRNA</a:t>
            </a:r>
            <a:r>
              <a:rPr lang="en-US" sz="1800" dirty="0">
                <a:latin typeface="Times New Roman" pitchFamily="18" charset="0"/>
              </a:rPr>
              <a:t>) can be introduced into </a:t>
            </a:r>
            <a:r>
              <a:rPr lang="en-US" sz="1800" i="1" dirty="0">
                <a:latin typeface="Times New Roman" pitchFamily="18" charset="0"/>
              </a:rPr>
              <a:t>C. </a:t>
            </a:r>
            <a:r>
              <a:rPr lang="en-US" sz="1800" i="1" dirty="0" err="1">
                <a:latin typeface="Times New Roman" pitchFamily="18" charset="0"/>
              </a:rPr>
              <a:t>elegans</a:t>
            </a:r>
            <a:r>
              <a:rPr lang="en-US" sz="1800" dirty="0">
                <a:latin typeface="Times New Roman" pitchFamily="18" charset="0"/>
              </a:rPr>
              <a:t> (1) by feeding the worms with </a:t>
            </a:r>
            <a:r>
              <a:rPr lang="en-US" sz="1800" i="1" dirty="0">
                <a:latin typeface="Times New Roman" pitchFamily="18" charset="0"/>
              </a:rPr>
              <a:t>E. coli</a:t>
            </a:r>
            <a:r>
              <a:rPr lang="en-US" sz="1800" dirty="0">
                <a:latin typeface="Times New Roman" pitchFamily="18" charset="0"/>
              </a:rPr>
              <a:t> expressing the </a:t>
            </a:r>
            <a:r>
              <a:rPr lang="en-US" sz="1800" dirty="0" err="1">
                <a:latin typeface="Times New Roman" pitchFamily="18" charset="0"/>
              </a:rPr>
              <a:t>dsRNA</a:t>
            </a:r>
            <a:r>
              <a:rPr lang="en-US" sz="1800" dirty="0">
                <a:latin typeface="Times New Roman" pitchFamily="18" charset="0"/>
              </a:rPr>
              <a:t> or (2) by injecting </a:t>
            </a:r>
            <a:r>
              <a:rPr lang="en-US" sz="1800" dirty="0" err="1">
                <a:latin typeface="Times New Roman" pitchFamily="18" charset="0"/>
              </a:rPr>
              <a:t>dsRNA</a:t>
            </a:r>
            <a:r>
              <a:rPr lang="en-US" sz="1800" dirty="0">
                <a:latin typeface="Times New Roman" pitchFamily="18" charset="0"/>
              </a:rPr>
              <a:t> directly into the gut. (B) Wild-type worm embryo. (C) Worm embryo in which a gene involved in cell division has been inactivated by </a:t>
            </a:r>
            <a:r>
              <a:rPr lang="en-US" sz="1800" dirty="0" err="1">
                <a:latin typeface="Times New Roman" pitchFamily="18" charset="0"/>
              </a:rPr>
              <a:t>RNAi</a:t>
            </a:r>
            <a:r>
              <a:rPr lang="en-US" sz="1800" dirty="0">
                <a:latin typeface="Times New Roman" pitchFamily="18" charset="0"/>
              </a:rPr>
              <a:t>. The embryo shows abnormal migration of the two </a:t>
            </a:r>
            <a:r>
              <a:rPr lang="en-US" sz="1800" dirty="0" err="1">
                <a:latin typeface="Times New Roman" pitchFamily="18" charset="0"/>
              </a:rPr>
              <a:t>unfused</a:t>
            </a:r>
            <a:r>
              <a:rPr lang="en-US" sz="1800" dirty="0">
                <a:latin typeface="Times New Roman" pitchFamily="18" charset="0"/>
              </a:rPr>
              <a:t> nuclei of the egg and sperm. (B, C, from P. </a:t>
            </a:r>
            <a:r>
              <a:rPr lang="en-US" sz="1800" dirty="0" err="1">
                <a:latin typeface="Times New Roman" pitchFamily="18" charset="0"/>
              </a:rPr>
              <a:t>Gönczy</a:t>
            </a:r>
            <a:r>
              <a:rPr lang="en-US" sz="1800" dirty="0">
                <a:latin typeface="Times New Roman" pitchFamily="18" charset="0"/>
              </a:rPr>
              <a:t> et al., </a:t>
            </a:r>
            <a:r>
              <a:rPr lang="en-US" sz="1800" i="1" dirty="0">
                <a:latin typeface="Times New Roman" pitchFamily="18" charset="0"/>
              </a:rPr>
              <a:t>Nature</a:t>
            </a:r>
            <a:r>
              <a:rPr lang="en-US" sz="1800" dirty="0">
                <a:latin typeface="Times New Roman" pitchFamily="18" charset="0"/>
              </a:rPr>
              <a:t> 408:331–336, 2000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drew Z. Fi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600200"/>
            <a:ext cx="1543050" cy="2162176"/>
          </a:xfrm>
          <a:prstGeom prst="rect">
            <a:avLst/>
          </a:prstGeom>
          <a:noFill/>
        </p:spPr>
      </p:pic>
      <p:pic>
        <p:nvPicPr>
          <p:cNvPr id="1028" name="Picture 4" descr="Craig C. Mell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752600"/>
            <a:ext cx="1543050" cy="216217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57200" y="381000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Nobel Prize in Physiology or Medicine 2006</a:t>
            </a:r>
          </a:p>
          <a:p>
            <a:r>
              <a:rPr lang="en-US" dirty="0" smtClean="0"/>
              <a:t>"for their discovery of RNA interference - gene silencing by double-stranded RNA"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47800" y="3962400"/>
          <a:ext cx="6096000" cy="271272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US" b="1">
                          <a:solidFill>
                            <a:srgbClr val="023C59"/>
                          </a:solidFill>
                          <a:latin typeface="Arial"/>
                        </a:rPr>
                        <a:t>Andrew Z. Fire</a:t>
                      </a:r>
                      <a:endParaRPr lang="en-US"/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>
                          <a:solidFill>
                            <a:srgbClr val="023C59"/>
                          </a:solidFill>
                          <a:latin typeface="Arial"/>
                        </a:rPr>
                        <a:t>Craig C. Mello</a:t>
                      </a:r>
                      <a:endParaRPr lang="en-US"/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/>
                        <a:t> 1/2 of the prize</a:t>
                      </a:r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/>
                        <a:t> 1/2 of the prize</a:t>
                      </a:r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/>
                        <a:t>USA</a:t>
                      </a:r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/>
                        <a:t>USA</a:t>
                      </a:r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en-US"/>
                        <a:t>Stanford University School of Medicine </a:t>
                      </a:r>
                      <a:br>
                        <a:rPr lang="en-US"/>
                      </a:br>
                      <a:r>
                        <a:rPr lang="en-US"/>
                        <a:t>Stanford, CA, USA</a:t>
                      </a:r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dirty="0"/>
                        <a:t>University of Massachusetts Medical School </a:t>
                      </a:r>
                      <a:br>
                        <a:rPr lang="en-US" dirty="0"/>
                      </a:br>
                      <a:r>
                        <a:rPr lang="en-US" dirty="0"/>
                        <a:t>Worcester,</a:t>
                      </a:r>
                    </a:p>
                  </a:txBody>
                  <a:tcPr marL="95250" marR="190500" marT="152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031" name="Picture 7" descr="hal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1030" name="Picture 6" descr="hal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60325"/>
            <a:ext cx="95250" cy="95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18_Figure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9200" y="1852613"/>
            <a:ext cx="4164013" cy="31511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REGULATORY RNAS AND X-INACTIVATION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762000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X-inactivation creates mosaic individuals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0707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914400"/>
            <a:ext cx="5137912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04800" y="0"/>
            <a:ext cx="8458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Chromosome wide alterations in chromatin structure can be inherited (dosage compensation)</a:t>
            </a: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5486400" y="13716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X-inactivation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070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9762"/>
            <a:ext cx="6934200" cy="4948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304800" y="10668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Mammalian X-chromosome inactivation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953250" y="1066800"/>
            <a:ext cx="21907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800">
                <a:latin typeface="Arial" charset="0"/>
              </a:rPr>
              <a:t>XIST: X-inactivation</a:t>
            </a:r>
          </a:p>
          <a:p>
            <a:r>
              <a:rPr lang="en-US" sz="1800">
                <a:latin typeface="Arial" charset="0"/>
              </a:rPr>
              <a:t>Specific transcript</a:t>
            </a:r>
          </a:p>
          <a:p>
            <a:endParaRPr lang="en-US" sz="1800">
              <a:latin typeface="Arial" charset="0"/>
            </a:endParaRPr>
          </a:p>
          <a:p>
            <a:r>
              <a:rPr lang="en-US" sz="1800">
                <a:latin typeface="Arial" charset="0"/>
              </a:rPr>
              <a:t>XIC: x-inactivation</a:t>
            </a:r>
          </a:p>
          <a:p>
            <a:r>
              <a:rPr lang="en-US" sz="1800">
                <a:latin typeface="Arial" charset="0"/>
              </a:rPr>
              <a:t>center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0"/>
            <a:ext cx="853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Xist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is an RNA regulator that inactivates a single X chromosome in female mammals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18_Figure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524000"/>
            <a:ext cx="6324600" cy="3209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18_Figure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590800"/>
            <a:ext cx="8548687" cy="2133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2286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REGULATION BY RNAs IN BACTERIA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152400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Activation and repression of translation by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sRNAs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(bacterial small RNAs)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18_Figure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81200"/>
            <a:ext cx="8548687" cy="3792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Riboswitches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reside within the transcripts of genes whose expression they control through changes in secondary structure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13716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Organization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riboswitch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RNAs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18_Figure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279360"/>
            <a:ext cx="3124200" cy="557864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aptamer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binds small molecules -&gt; conformation changes 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-&gt; conformation changes of expression platform -&gt; termination of transcription or inhibition of translation initiation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3200400"/>
            <a:ext cx="472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Two examples of  a SAM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(S-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Adenosylmethionine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sensing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riboswitch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18_Figure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912813"/>
            <a:ext cx="6660965" cy="59451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Changes in secondary structure of a SAM-sensing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riboswitch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18_Figure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685800"/>
            <a:ext cx="6553200" cy="61400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83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Riboswitches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respond to a range of metabolites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18_Figure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990600"/>
            <a:ext cx="3541941" cy="5867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601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RNA INTERFERENCE IS A MAJOR REGULATORY MECHANISM IN EUKARYOTES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524001"/>
            <a:ext cx="5257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Short RNAs that silence genes are produced from a variety of sources and direct the silencing of genes in three different ways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3505200"/>
            <a:ext cx="4724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RNA interference (RNA 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Small interfering RNAs (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siRNAs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microRNAs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miRNAs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RNA Inducing Silencing Complex (RISC)</a:t>
            </a:r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9" name="Picture 3" descr="18_Figure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043277"/>
            <a:ext cx="4114800" cy="48147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915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SYNTHESIS AND FUNCTION OF mi RNA MOLECULES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06680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 RNAs have a characteristic structure that assists in identifying them and their target genes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1242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Structure of some pre-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miRNAs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prior to processing to generate the mature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miRNAs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atson_TEMP">
  <a:themeElements>
    <a:clrScheme name="Watson_TEM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atson_TEMP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Watson_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HD:Users:vbrucja:Desktop:WATSON_IMAGE_PRES:Watson_TEMP.pot</Template>
  <TotalTime>274</TotalTime>
  <Words>508</Words>
  <Application>Microsoft Office PowerPoint</Application>
  <PresentationFormat>On-screen Show (4:3)</PresentationFormat>
  <Paragraphs>66</Paragraphs>
  <Slides>26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Watson_TEMP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Pearson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18_Figure01.jpg</dc:title>
  <dc:creator>James Bruce</dc:creator>
  <cp:lastModifiedBy>junghuei</cp:lastModifiedBy>
  <cp:revision>45</cp:revision>
  <dcterms:created xsi:type="dcterms:W3CDTF">2008-01-29T02:50:45Z</dcterms:created>
  <dcterms:modified xsi:type="dcterms:W3CDTF">2012-05-03T15:42:41Z</dcterms:modified>
</cp:coreProperties>
</file>